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9B8"/>
    <a:srgbClr val="0F7CFF"/>
    <a:srgbClr val="FFFFFF"/>
    <a:srgbClr val="ED7D31"/>
    <a:srgbClr val="3F3F3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9921" autoAdjust="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76858-3B3C-48E6-8BD7-0995C53FCAA0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30D88-D9C9-42F9-BD5D-A42F2C765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2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Enormous variation in homicide; early 1990s peak was double the period 2005-2015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Resurgence since 2017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Even during low periods, this is ten or more times the homicide rate of major European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We’ll be focusing mostly on cohort and race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PHDCN+ covers much longer time period than original PHDCN: Age 0 to 40, 25 years within each cohort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Well past peak criminal involvement and exposure 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Align by age instead of year—see age-specific violence context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Age 13 to 25 highlighted as peak risk period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4 different patterns: High decline, medium decline, stable low, rising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Being shot happens mainly in young adulthood: 17 to 25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Cohort 0 has unusually high early age likelihood of being shot, but looks similar to 12 and 15 later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 contrast to being shot, witnessing shootings occurs mainly before age 20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Due to interval censoring, focus mainly on 9, 12, 15. Fairly similar. Hard to tell here, but cohort zero is unusual with low 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Illustrates again that being shot occurs later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No white respondents were shot after age 22, while black and Hispanic respondents saw exposures in recent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Long plateaus are due to interval censoring: The upticks immediately afterward occurred somewhere in that period.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Again, we see Seeing someone shot happens earlier than being shot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Overall exposure lower for white respondents but, unlike being shot, ticks up in later ages, which are all the recent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Been shot is rare, so statistical power is low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Most patterns similar across outcomes, except cohort 0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Here the cohorts are proxying for any historical differences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This includes different overall city levels of violence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Very modest relationship between exposure and neighborhood measures; trumped by individual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574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290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8989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976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7789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622"/>
            <a:ext cx="10515600" cy="5497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011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319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682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468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40605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512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5655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9/17/2022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7152-C748-4E41-B46C-E64EDEBA1D0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939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Changing Risks of Exposure to Gun Violence in Chicago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Charles C. Lanfear</a:t>
            </a:r>
          </a:p>
          <a:p>
            <a:pPr marL="0" lvl="0" indent="0">
              <a:buNone/>
            </a:pPr>
            <a:r>
              <a:t>Robert J. Sampson</a:t>
            </a:r>
          </a:p>
          <a:p>
            <a:pPr marL="0" lvl="0" indent="0">
              <a:buNone/>
            </a:pPr>
            <a:r>
              <a:t>David S. Kirk</a:t>
            </a:r>
          </a:p>
          <a:p>
            <a:pPr marL="0" lvl="0" indent="0">
              <a:buNone/>
            </a:pPr>
            <a:r>
              <a:t>Rebecca Bucci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5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6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7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8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Risk and Protective Factors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Additional Measures</a:t>
            </a:r>
          </a:p>
          <a:p>
            <a:pPr lvl="0"/>
            <a:r>
              <a:t>Sex</a:t>
            </a:r>
          </a:p>
          <a:p>
            <a:pPr lvl="0"/>
            <a:r>
              <a:t>Immigrant generation</a:t>
            </a:r>
          </a:p>
          <a:p>
            <a:pPr lvl="0"/>
            <a:r>
              <a:t>Childhood neighbourhood context</a:t>
            </a:r>
          </a:p>
          <a:p>
            <a:pPr lvl="1"/>
            <a:r>
              <a:t>Collective efficacy</a:t>
            </a:r>
          </a:p>
          <a:p>
            <a:pPr lvl="1"/>
            <a:r>
              <a:t>Disadvantage</a:t>
            </a:r>
          </a:p>
          <a:p>
            <a:pPr lvl="1"/>
            <a:r>
              <a:t>Homicide rate</a:t>
            </a:r>
          </a:p>
          <a:p>
            <a:pPr marL="0" lvl="0" indent="0">
              <a:buNone/>
            </a:pPr>
            <a:r>
              <a:t>Method: Semi-parametric proportional hazards MLE (Anderson-Bergman 2017)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icsp-models-estimates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lvl="0"/>
            <a:r>
              <a:t>Being shot tends to occur later in life than seeing shootings</a:t>
            </a:r>
          </a:p>
          <a:p>
            <a:pPr lvl="0"/>
            <a:r>
              <a:t>Seeing shootings more likely when homicide is high in adolescence</a:t>
            </a:r>
          </a:p>
          <a:p>
            <a:pPr lvl="0"/>
            <a:r>
              <a:t>Being shot more likely when homicide is high in early adulthood</a:t>
            </a:r>
          </a:p>
          <a:p>
            <a:pPr lvl="0"/>
            <a:r>
              <a:t>Risk of being shot continues throughout adulthood for black and Hispanic but not white respondents</a:t>
            </a:r>
          </a:p>
          <a:p>
            <a:pPr lvl="0"/>
            <a:r>
              <a:t>Seeing shootings much less common for white respondents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Appendix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References</a:t>
            </a:r>
          </a:p>
          <a:p>
            <a:pPr marL="0" lvl="0" indent="0">
              <a:buNone/>
            </a:pPr>
            <a:r>
              <a:t>Sampson, Kirk, &amp; Bucci. 2022. “Cohort Profile: Project on Human Development in Chicago Neighborhoods and Its Additions (PHDCN+).” </a:t>
            </a:r>
            <a:r>
              <a:rPr i="1"/>
              <a:t>Journal of Developmental and Life-Course Criminology</a:t>
            </a:r>
            <a:r>
              <a:t> 8.</a:t>
            </a:r>
          </a:p>
          <a:p>
            <a:pPr marL="0" lvl="0" indent="0">
              <a:buNone/>
            </a:pPr>
            <a:r>
              <a:t>Turnbull. 1976. “The empirical distribution function with arbitrarily grouped, censored and truncated data.” </a:t>
            </a:r>
            <a:r>
              <a:rPr i="1"/>
              <a:t>Journal of the Royal Statistical Society: Series B (Methodological)</a:t>
            </a:r>
            <a:r>
              <a:t> 38(3):290-295.</a:t>
            </a:r>
          </a:p>
          <a:p>
            <a:pPr marL="0" lvl="0" indent="0">
              <a:buNone/>
            </a:pPr>
            <a:r>
              <a:t>Anderson-Bergman. 2017. “icenReg: Regression models for interval censored data in R.” </a:t>
            </a:r>
            <a:r>
              <a:rPr i="1"/>
              <a:t>Journal of Statistical Software</a:t>
            </a:r>
            <a:r>
              <a:t> 81(12):1–23.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How were children growing up in this period exposed to </a:t>
            </a:r>
            <a:r>
              <a:rPr b="1"/>
              <a:t>gun violence</a:t>
            </a:r>
            <a:r>
              <a:t>?</a:t>
            </a:r>
          </a:p>
          <a:p>
            <a:pPr marL="0" lvl="0" indent="0">
              <a:buNone/>
            </a:pPr>
            <a:r>
              <a:t>And how does this exposure differ…</a:t>
            </a:r>
          </a:p>
          <a:p>
            <a:pPr lvl="0"/>
            <a:r>
              <a:t>by </a:t>
            </a:r>
            <a:r>
              <a:rPr b="1"/>
              <a:t>cohort</a:t>
            </a:r>
            <a:r>
              <a:t>?</a:t>
            </a:r>
          </a:p>
          <a:p>
            <a:pPr lvl="0"/>
            <a:r>
              <a:t>by </a:t>
            </a:r>
            <a:r>
              <a:rPr b="1"/>
              <a:t>race</a:t>
            </a:r>
            <a:r>
              <a:t> and </a:t>
            </a:r>
            <a:r>
              <a:rPr b="1"/>
              <a:t>sex</a:t>
            </a:r>
            <a:r>
              <a:t>?</a:t>
            </a:r>
          </a:p>
          <a:p>
            <a:pPr lvl="0"/>
            <a:r>
              <a:t>by </a:t>
            </a:r>
            <a:r>
              <a:rPr b="1"/>
              <a:t>neighbourhood</a:t>
            </a:r>
            <a:r>
              <a:t> context?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phdcn_logo_white_raster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1892300"/>
            <a:ext cx="10515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Project on Human Development in Chicago Neighborhoods</a:t>
            </a:r>
          </a:p>
          <a:p>
            <a:pPr lvl="0"/>
            <a:r>
              <a:t>6200 children in 7 birth cohorts</a:t>
            </a:r>
          </a:p>
          <a:p>
            <a:pPr lvl="0"/>
            <a:r>
              <a:t>Interviewed in 3 waves from 1995–2002</a:t>
            </a:r>
          </a:p>
          <a:p>
            <a:pPr lvl="0"/>
            <a:r>
              <a:t>Community surveys in 1995 and 2002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PHDCN+</a:t>
            </a:r>
          </a:p>
          <a:p>
            <a:pPr lvl="0"/>
            <a:r>
              <a:t>Representative sample of 4 cohorts</a:t>
            </a:r>
          </a:p>
          <a:p>
            <a:pPr lvl="0"/>
            <a:r>
              <a:t>1057 interviewed in 2012</a:t>
            </a:r>
          </a:p>
          <a:p>
            <a:pPr lvl="0"/>
            <a:r>
              <a:t>682 followed-up in 2021</a:t>
            </a:r>
          </a:p>
          <a:p>
            <a:pPr lvl="0"/>
            <a:r>
              <a:t>Focus: </a:t>
            </a:r>
            <a:r>
              <a:rPr b="1"/>
              <a:t>Gun Violence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Lifecourse Exposures to Gun Violence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Measures</a:t>
            </a:r>
          </a:p>
          <a:p>
            <a:pPr marL="0" lvl="0" indent="0">
              <a:buNone/>
            </a:pPr>
            <a:r>
              <a:t>Has the respondent…</a:t>
            </a:r>
          </a:p>
          <a:p>
            <a:pPr lvl="0"/>
            <a:r>
              <a:t>ever been shot?</a:t>
            </a:r>
          </a:p>
          <a:p>
            <a:pPr lvl="0"/>
            <a:r>
              <a:t>ever seen someone else get shot?</a:t>
            </a:r>
          </a:p>
          <a:p>
            <a:pPr marL="0" lvl="0" indent="0">
              <a:buNone/>
            </a:pPr>
            <a:r>
              <a:t>Problem: Interval censoring</a:t>
            </a:r>
          </a:p>
          <a:p>
            <a:pPr marL="0" lvl="0" indent="0">
              <a:buNone/>
            </a:pPr>
            <a:r>
              <a:t>Method: Non-parametric MLE (Turnbull 1976)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al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Widescreen</PresentationFormat>
  <Paragraphs>103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Arial</vt:lpstr>
      <vt:lpstr>Open Sans</vt:lpstr>
      <vt:lpstr>Montserrat</vt:lpstr>
      <vt:lpstr>Office Theme</vt:lpstr>
      <vt:lpstr>The Changing Risks of Exposure to Gun Violence in Chicago</vt:lpstr>
      <vt:lpstr>PowerPoint Presentation</vt:lpstr>
      <vt:lpstr>Questions</vt:lpstr>
      <vt:lpstr>PowerPoint Presentation</vt:lpstr>
      <vt:lpstr>PowerPoint Presentation</vt:lpstr>
      <vt:lpstr>PowerPoint Presentation</vt:lpstr>
      <vt:lpstr>PowerPoint Presentation</vt:lpstr>
      <vt:lpstr>Lifecourse Exposures to Gun Violence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 and Protective Factors</vt:lpstr>
      <vt:lpstr>PowerPoint Presentation</vt:lpstr>
      <vt:lpstr>PowerPoint Presentation</vt:lpstr>
      <vt:lpstr>Takeaways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2032</TotalTime>
  <Words>32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Open Sans</vt:lpstr>
      <vt:lpstr>Montserrat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Changing Risks of Exposure to Gun Violence in Chicago</dc:title>
  <dc:creator>Charles Lanfear</dc:creator>
  <cp:keywords/>
  <cp:lastModifiedBy>Charles Lanfear</cp:lastModifiedBy>
  <cp:revision>1</cp:revision>
  <dcterms:created xsi:type="dcterms:W3CDTF">2022-09-17T13:26:31Z</dcterms:created>
  <dcterms:modified xsi:type="dcterms:W3CDTF">2022-09-17T13:27:26Z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